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5" r:id="rId6"/>
    <p:sldId id="264" r:id="rId7"/>
    <p:sldId id="263" r:id="rId8"/>
    <p:sldId id="262" r:id="rId9"/>
    <p:sldId id="261" r:id="rId10"/>
    <p:sldId id="259" r:id="rId11"/>
    <p:sldId id="270" r:id="rId12"/>
    <p:sldId id="269" r:id="rId13"/>
    <p:sldId id="268" r:id="rId14"/>
    <p:sldId id="26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97" r:id="rId24"/>
    <p:sldId id="296" r:id="rId25"/>
    <p:sldId id="293" r:id="rId26"/>
    <p:sldId id="292" r:id="rId27"/>
    <p:sldId id="291" r:id="rId28"/>
    <p:sldId id="290" r:id="rId29"/>
    <p:sldId id="289" r:id="rId30"/>
    <p:sldId id="288" r:id="rId31"/>
    <p:sldId id="287" r:id="rId32"/>
    <p:sldId id="286" r:id="rId33"/>
    <p:sldId id="285" r:id="rId34"/>
    <p:sldId id="284" r:id="rId35"/>
    <p:sldId id="283" r:id="rId36"/>
    <p:sldId id="282" r:id="rId37"/>
    <p:sldId id="281" r:id="rId38"/>
    <p:sldId id="280" r:id="rId39"/>
    <p:sldId id="279" r:id="rId40"/>
    <p:sldId id="298" r:id="rId41"/>
    <p:sldId id="302" r:id="rId42"/>
    <p:sldId id="301" r:id="rId43"/>
    <p:sldId id="300" r:id="rId44"/>
    <p:sldId id="304" r:id="rId45"/>
    <p:sldId id="303" r:id="rId46"/>
    <p:sldId id="299" r:id="rId47"/>
    <p:sldId id="308" r:id="rId48"/>
    <p:sldId id="312" r:id="rId49"/>
    <p:sldId id="311" r:id="rId50"/>
    <p:sldId id="310" r:id="rId51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D55A4-7F39-4C9F-BD58-55577BDF6852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DE7DD-5079-4CE7-B2EE-8BCD55C28F1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16BA9-A3B6-4E4E-B019-6F4B2DC86026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09194A-E361-4A11-806F-FAC6C357BCE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64FE3-D1E8-4A4F-A814-B9C6D27F0281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EBA8A-4A62-4181-8CBE-B8150E12963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63209-BD53-4CAD-A7F7-BA61C9AA9D9A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13BF9-23DB-4237-9D77-D19281B37DB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93129-8E93-4F51-9F75-F76180ABB881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4A706-AD08-448B-B093-D18EEFA7357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A8225-8F23-4B69-B3EF-1553FBF0FC29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1083D-F39B-4194-882D-48F2EEA2F24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28795-F5CA-44EC-A203-DEE74FA91E17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7ABDF-873A-482B-99DF-BC851F6ADED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869E5-D90E-4E9D-A1E5-FDC6C42E99D6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8B491-C73B-48BB-8B09-4BB6939BC29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F693D-19EA-4085-A9EA-58C6A29A5791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77D0E-E127-4C23-9409-A3ED4B2FBD6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8C0BA-7252-4189-8F95-84AE8011F9B3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AD61-CFFB-47A7-B68D-EE16550BE92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CE786-AF2B-4E43-BC71-D9E66879CEBA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6E7DB-3B8F-4AF7-B416-FED4333147B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EA40A08-D933-4DA0-900F-A36785FF0C5C}" type="datetimeFigureOut">
              <a:rPr lang="fr-FR"/>
              <a:pPr>
                <a:defRPr/>
              </a:pPr>
              <a:t>15/09/2022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D3C1EF9-CAFE-4F1A-90A7-F3AA93A385D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1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r" rtl="1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1563" y="3000375"/>
            <a:ext cx="7772400" cy="14700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Combinational Logic</a:t>
            </a:r>
            <a:endParaRPr lang="fr-FR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500063" y="1428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BCD To Excess-3 Code Conversion</a:t>
            </a:r>
            <a:endParaRPr lang="ar-SA" smtClean="0"/>
          </a:p>
        </p:txBody>
      </p:sp>
      <p:pic>
        <p:nvPicPr>
          <p:cNvPr id="1229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28750" y="2000250"/>
            <a:ext cx="642143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28625" y="214313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BCD To Excess-3 Code Conversion</a:t>
            </a:r>
            <a:endParaRPr lang="ar-SA" smtClean="0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50" y="1928813"/>
            <a:ext cx="5514975" cy="468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28625" y="1428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BCD To Excess-3 Code Conversion</a:t>
            </a:r>
            <a:endParaRPr lang="ar-SA" smtClean="0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88" y="1785938"/>
            <a:ext cx="6224587" cy="435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88" y="1928813"/>
            <a:ext cx="6643687" cy="465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28625" y="142875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Logic diagram for BCD-to-excess-3 Converter</a:t>
            </a:r>
            <a:endParaRPr lang="ar-S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500063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1-Bit Half Adder</a:t>
            </a:r>
            <a:endParaRPr lang="ar-SA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88" y="1785938"/>
            <a:ext cx="7843837" cy="477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Implementation of Half Adder</a:t>
            </a:r>
            <a:endParaRPr lang="ar-SA" smtClean="0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585913"/>
            <a:ext cx="89916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1- Bit Full Adder</a:t>
            </a:r>
            <a:endParaRPr lang="ar-SA" smtClean="0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88" y="2000250"/>
            <a:ext cx="7000875" cy="455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142875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Implementation of full adder in sum-of-products form</a:t>
            </a:r>
            <a:endParaRPr lang="ar-SA" dirty="0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2143125"/>
            <a:ext cx="8286750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142875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Implementation of Full Adder With Two Half Adders and an OR gate</a:t>
            </a:r>
            <a:endParaRPr lang="ar-SA" dirty="0"/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1928813"/>
            <a:ext cx="6632575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4- Bit Full Adder</a:t>
            </a:r>
            <a:endParaRPr lang="ar-SA" smtClean="0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25" y="2000250"/>
            <a:ext cx="6572250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  <a:endParaRPr lang="ar-SA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50" y="1600200"/>
            <a:ext cx="6115050" cy="375761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4.1 Introduction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4.2 Combinational Circuits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4.3 Analysis Procedure 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4.4 Design Procedure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4.5 Binary Adder- </a:t>
            </a:r>
            <a:r>
              <a:rPr lang="en-US" dirty="0" err="1" smtClean="0"/>
              <a:t>Subtractor</a:t>
            </a: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4.6 Decimal Adder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4.7 Binary Multiplier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4.9 Decoders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4.10 Encoder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4.11 Multiplexers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ar-S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Carry </a:t>
            </a:r>
            <a:r>
              <a:rPr lang="en-US" dirty="0" err="1" smtClean="0"/>
              <a:t>Lookahead</a:t>
            </a:r>
            <a:r>
              <a:rPr lang="en-US" dirty="0" smtClean="0"/>
              <a:t> Adder (1/7)</a:t>
            </a:r>
            <a:endParaRPr lang="ar-SA" dirty="0" smtClean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1919288"/>
            <a:ext cx="7539038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Carry Lookahead Adder (2/7)</a:t>
            </a:r>
            <a:endParaRPr lang="ar-SA" smtClean="0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1928813"/>
            <a:ext cx="771525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428625" y="2143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Carry </a:t>
            </a:r>
            <a:r>
              <a:rPr lang="en-US" sz="4400" dirty="0" err="1">
                <a:latin typeface="+mj-lt"/>
                <a:ea typeface="+mj-ea"/>
                <a:cs typeface="+mj-cs"/>
              </a:rPr>
              <a:t>Lookahead</a:t>
            </a:r>
            <a:r>
              <a:rPr lang="en-US" sz="4400" dirty="0">
                <a:latin typeface="+mj-lt"/>
                <a:ea typeface="+mj-ea"/>
                <a:cs typeface="+mj-cs"/>
              </a:rPr>
              <a:t> Adder (3/7)</a:t>
            </a:r>
            <a:endParaRPr lang="ar-SA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2000250"/>
            <a:ext cx="7572375" cy="469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Carry Lookahead Adder (4/7)</a:t>
            </a:r>
            <a:endParaRPr lang="ar-SA" smtClean="0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1928813"/>
            <a:ext cx="6000750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Carry Lookahead Adder (5/7)</a:t>
            </a:r>
            <a:endParaRPr lang="ar-SA" smtClean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9375" y="1785938"/>
            <a:ext cx="536575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4-Bit Adder/Subtractor</a:t>
            </a:r>
            <a:endParaRPr lang="ar-SA" smtClean="0"/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1928813"/>
            <a:ext cx="7215188" cy="441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Overflow Discussion</a:t>
            </a:r>
            <a:endParaRPr lang="ar-SA" smtClean="0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88" y="2000250"/>
            <a:ext cx="7286625" cy="428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BCD Adder</a:t>
            </a:r>
            <a:endParaRPr lang="ar-SA" smtClean="0"/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88" y="1928813"/>
            <a:ext cx="7358062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88" y="1785938"/>
            <a:ext cx="6500812" cy="47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Truth Table of BCD Adder</a:t>
            </a:r>
            <a:endParaRPr lang="ar-SA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Logic Diagram of BCD Adder</a:t>
            </a:r>
            <a:endParaRPr lang="ar-SA" smtClean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8138" y="1733550"/>
            <a:ext cx="4678362" cy="505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</a:t>
            </a:r>
            <a:endParaRPr lang="ar-SA" smtClean="0"/>
          </a:p>
        </p:txBody>
      </p:sp>
      <p:pic>
        <p:nvPicPr>
          <p:cNvPr id="409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42938" y="2000250"/>
            <a:ext cx="7886700" cy="23431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Binary Multiplier</a:t>
            </a:r>
            <a:endParaRPr lang="ar-SA" smtClean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3" y="1928813"/>
            <a:ext cx="6786562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Bit by 3-Bit Binary Multiplier</a:t>
            </a:r>
            <a:endParaRPr lang="ar-SA" smtClean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1860550"/>
            <a:ext cx="514350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Decoder</a:t>
            </a:r>
            <a:endParaRPr lang="ar-SA" smtClean="0"/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1993900"/>
            <a:ext cx="7977188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Three-to-Eight Line Decoder</a:t>
            </a:r>
            <a:endParaRPr lang="ar-SA" smtClean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3375" y="1784350"/>
            <a:ext cx="5040313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Demultiplexer</a:t>
            </a:r>
            <a:endParaRPr lang="ar-SA" smtClean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2071688"/>
            <a:ext cx="735806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ar-SA" smtClean="0"/>
          </a:p>
        </p:txBody>
      </p:sp>
      <p:pic>
        <p:nvPicPr>
          <p:cNvPr id="3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lum bright="-24000" contrast="36000"/>
          </a:blip>
          <a:srcRect/>
          <a:stretch>
            <a:fillRect/>
          </a:stretch>
        </p:blipFill>
        <p:spPr>
          <a:xfrm>
            <a:off x="214282" y="2098675"/>
            <a:ext cx="4775231" cy="2973315"/>
          </a:xfrm>
          <a:noFill/>
        </p:spPr>
      </p:pic>
      <p:pic>
        <p:nvPicPr>
          <p:cNvPr id="4" name="Picture 7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lum bright="-12000" contrast="24000"/>
          </a:blip>
          <a:srcRect/>
          <a:stretch>
            <a:fillRect/>
          </a:stretch>
        </p:blipFill>
        <p:spPr>
          <a:xfrm>
            <a:off x="5072066" y="2214554"/>
            <a:ext cx="3487024" cy="3014664"/>
          </a:xfrm>
          <a:noFill/>
        </p:spPr>
      </p:pic>
      <p:sp>
        <p:nvSpPr>
          <p:cNvPr id="5" name="Rectangle 11"/>
          <p:cNvSpPr txBox="1">
            <a:spLocks noChangeArrowheads="1"/>
          </p:cNvSpPr>
          <p:nvPr/>
        </p:nvSpPr>
        <p:spPr bwMode="auto">
          <a:xfrm>
            <a:off x="0" y="303213"/>
            <a:ext cx="9623425" cy="125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Decoder Examples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623888" y="5289550"/>
            <a:ext cx="2940050" cy="139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278" tIns="52139" rIns="104278" bIns="5213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</a:t>
            </a:r>
            <a:r>
              <a:rPr lang="en-US" baseline="-25000"/>
              <a:t>0</a:t>
            </a:r>
            <a:r>
              <a:rPr lang="en-US"/>
              <a:t> = m</a:t>
            </a:r>
            <a:r>
              <a:rPr lang="en-US" sz="1800"/>
              <a:t>0</a:t>
            </a:r>
            <a:r>
              <a:rPr lang="en-US"/>
              <a:t> = A</a:t>
            </a:r>
            <a:r>
              <a:rPr lang="en-US" baseline="-25000"/>
              <a:t>2</a:t>
            </a:r>
            <a:r>
              <a:rPr lang="en-US"/>
              <a:t>’A</a:t>
            </a:r>
            <a:r>
              <a:rPr lang="en-US" baseline="-25000"/>
              <a:t>1</a:t>
            </a:r>
            <a:r>
              <a:rPr lang="en-US"/>
              <a:t>’A</a:t>
            </a:r>
            <a:r>
              <a:rPr lang="en-US" baseline="-25000"/>
              <a:t>0</a:t>
            </a:r>
            <a:r>
              <a:rPr lang="en-US"/>
              <a:t>’</a:t>
            </a:r>
          </a:p>
          <a:p>
            <a:pPr>
              <a:spcBef>
                <a:spcPct val="50000"/>
              </a:spcBef>
            </a:pPr>
            <a:r>
              <a:rPr lang="en-US"/>
              <a:t>D</a:t>
            </a:r>
            <a:r>
              <a:rPr lang="en-US" sz="1800"/>
              <a:t>1</a:t>
            </a:r>
            <a:r>
              <a:rPr lang="en-US"/>
              <a:t>= m</a:t>
            </a:r>
            <a:r>
              <a:rPr lang="en-US" sz="1800"/>
              <a:t>1</a:t>
            </a:r>
            <a:r>
              <a:rPr lang="en-US"/>
              <a:t> = A</a:t>
            </a:r>
            <a:r>
              <a:rPr lang="en-US" baseline="-25000"/>
              <a:t>2</a:t>
            </a:r>
            <a:r>
              <a:rPr lang="en-US"/>
              <a:t>’A</a:t>
            </a:r>
            <a:r>
              <a:rPr lang="en-US" baseline="-25000"/>
              <a:t>1</a:t>
            </a:r>
            <a:r>
              <a:rPr lang="en-US"/>
              <a:t>’A</a:t>
            </a:r>
            <a:r>
              <a:rPr lang="en-US" baseline="-25000"/>
              <a:t>0</a:t>
            </a:r>
            <a:endParaRPr lang="ar-SA" baseline="-25000"/>
          </a:p>
          <a:p>
            <a:pPr>
              <a:spcBef>
                <a:spcPct val="50000"/>
              </a:spcBef>
            </a:pPr>
            <a:r>
              <a:rPr lang="en-US" baseline="-25000"/>
              <a:t>…etc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158875" y="1595438"/>
            <a:ext cx="73406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4278" tIns="52139" rIns="104278" bIns="52139">
            <a:spAutoFit/>
          </a:bodyPr>
          <a:lstStyle/>
          <a:p>
            <a:pPr algn="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300"/>
              <a:t>3-to-8-Line Decoder: example: Binary-to-octal conversion.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428868"/>
            <a:ext cx="7432045" cy="400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46" y="285728"/>
            <a:ext cx="48291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Implementation</a:t>
            </a:r>
            <a:endParaRPr lang="ar-SA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007976"/>
            <a:ext cx="8501090" cy="4850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Encoder</a:t>
            </a:r>
            <a:endParaRPr lang="ar-SA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857364"/>
            <a:ext cx="7302420" cy="327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453"/>
          <p:cNvSpPr>
            <a:spLocks/>
          </p:cNvSpPr>
          <p:nvPr/>
        </p:nvSpPr>
        <p:spPr bwMode="auto">
          <a:xfrm>
            <a:off x="1846233" y="5332437"/>
            <a:ext cx="2592387" cy="1274762"/>
          </a:xfrm>
          <a:prstGeom prst="rect">
            <a:avLst/>
          </a:prstGeom>
          <a:solidFill>
            <a:srgbClr val="65FFFF"/>
          </a:solidFill>
          <a:ln w="9525">
            <a:noFill/>
            <a:miter lim="800000"/>
            <a:headEnd/>
            <a:tailEnd/>
          </a:ln>
        </p:spPr>
        <p:txBody>
          <a:bodyPr lIns="91432" tIns="45715" rIns="91432" bIns="45715"/>
          <a:lstStyle/>
          <a:p>
            <a:endParaRPr lang="en-US"/>
          </a:p>
        </p:txBody>
      </p:sp>
      <p:sp>
        <p:nvSpPr>
          <p:cNvPr id="5" name="Text Box 454"/>
          <p:cNvSpPr txBox="1">
            <a:spLocks/>
          </p:cNvSpPr>
          <p:nvPr/>
        </p:nvSpPr>
        <p:spPr bwMode="auto">
          <a:xfrm>
            <a:off x="2503458" y="5516587"/>
            <a:ext cx="18113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tabLst>
                <a:tab pos="561975" algn="l"/>
                <a:tab pos="1128713" algn="l"/>
                <a:tab pos="1700213" algn="l"/>
              </a:tabLst>
            </a:pPr>
            <a:r>
              <a:rPr lang="de-DE" sz="1300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1	3	5	7</a:t>
            </a:r>
          </a:p>
        </p:txBody>
      </p:sp>
      <p:sp>
        <p:nvSpPr>
          <p:cNvPr id="6" name="Text Box 455"/>
          <p:cNvSpPr txBox="1">
            <a:spLocks/>
          </p:cNvSpPr>
          <p:nvPr/>
        </p:nvSpPr>
        <p:spPr bwMode="auto">
          <a:xfrm>
            <a:off x="2552670" y="5948387"/>
            <a:ext cx="18319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tabLst>
                <a:tab pos="576263" algn="l"/>
                <a:tab pos="1146175" algn="l"/>
                <a:tab pos="1720850" algn="l"/>
              </a:tabLst>
            </a:pPr>
            <a:r>
              <a:rPr lang="de-DE" sz="1300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2	3</a:t>
            </a:r>
            <a:r>
              <a:rPr lang="de-DE" sz="130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	6</a:t>
            </a:r>
            <a:r>
              <a:rPr lang="de-DE" sz="1300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	7</a:t>
            </a:r>
          </a:p>
        </p:txBody>
      </p:sp>
      <p:sp>
        <p:nvSpPr>
          <p:cNvPr id="7" name="Text Box 456"/>
          <p:cNvSpPr txBox="1">
            <a:spLocks/>
          </p:cNvSpPr>
          <p:nvPr/>
        </p:nvSpPr>
        <p:spPr bwMode="auto">
          <a:xfrm>
            <a:off x="2535208" y="6378599"/>
            <a:ext cx="18319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tabLst>
                <a:tab pos="574675" algn="l"/>
                <a:tab pos="1146175" algn="l"/>
                <a:tab pos="1720850" algn="l"/>
              </a:tabLst>
            </a:pPr>
            <a:r>
              <a:rPr lang="de-DE" sz="1300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4	5	6	7</a:t>
            </a:r>
          </a:p>
        </p:txBody>
      </p:sp>
      <p:sp>
        <p:nvSpPr>
          <p:cNvPr id="8" name="Text Box 457"/>
          <p:cNvSpPr txBox="1">
            <a:spLocks/>
          </p:cNvSpPr>
          <p:nvPr/>
        </p:nvSpPr>
        <p:spPr bwMode="auto">
          <a:xfrm>
            <a:off x="1900208" y="5324499"/>
            <a:ext cx="14128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z</a:t>
            </a:r>
          </a:p>
        </p:txBody>
      </p:sp>
      <p:sp>
        <p:nvSpPr>
          <p:cNvPr id="9" name="Text Box 458"/>
          <p:cNvSpPr txBox="1">
            <a:spLocks/>
          </p:cNvSpPr>
          <p:nvPr/>
        </p:nvSpPr>
        <p:spPr bwMode="auto">
          <a:xfrm>
            <a:off x="2320895" y="53244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D</a:t>
            </a:r>
          </a:p>
        </p:txBody>
      </p:sp>
      <p:sp>
        <p:nvSpPr>
          <p:cNvPr id="10" name="Text Box 459"/>
          <p:cNvSpPr txBox="1">
            <a:spLocks/>
          </p:cNvSpPr>
          <p:nvPr/>
        </p:nvSpPr>
        <p:spPr bwMode="auto">
          <a:xfrm>
            <a:off x="2873345" y="53244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D</a:t>
            </a:r>
          </a:p>
        </p:txBody>
      </p:sp>
      <p:sp>
        <p:nvSpPr>
          <p:cNvPr id="11" name="Text Box 460"/>
          <p:cNvSpPr txBox="1">
            <a:spLocks/>
          </p:cNvSpPr>
          <p:nvPr/>
        </p:nvSpPr>
        <p:spPr bwMode="auto">
          <a:xfrm>
            <a:off x="3443258" y="53244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D</a:t>
            </a:r>
          </a:p>
        </p:txBody>
      </p:sp>
      <p:sp>
        <p:nvSpPr>
          <p:cNvPr id="12" name="Text Box 461"/>
          <p:cNvSpPr txBox="1">
            <a:spLocks/>
          </p:cNvSpPr>
          <p:nvPr/>
        </p:nvSpPr>
        <p:spPr bwMode="auto">
          <a:xfrm>
            <a:off x="4011583" y="53244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D</a:t>
            </a:r>
          </a:p>
        </p:txBody>
      </p:sp>
      <p:sp>
        <p:nvSpPr>
          <p:cNvPr id="13" name="Text Box 462"/>
          <p:cNvSpPr txBox="1">
            <a:spLocks/>
          </p:cNvSpPr>
          <p:nvPr/>
        </p:nvSpPr>
        <p:spPr bwMode="auto">
          <a:xfrm>
            <a:off x="1917670" y="5756299"/>
            <a:ext cx="1412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y</a:t>
            </a:r>
          </a:p>
        </p:txBody>
      </p:sp>
      <p:sp>
        <p:nvSpPr>
          <p:cNvPr id="14" name="Text Box 463"/>
          <p:cNvSpPr txBox="1">
            <a:spLocks/>
          </p:cNvSpPr>
          <p:nvPr/>
        </p:nvSpPr>
        <p:spPr bwMode="auto">
          <a:xfrm>
            <a:off x="2355820" y="57562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D</a:t>
            </a:r>
          </a:p>
        </p:txBody>
      </p:sp>
      <p:sp>
        <p:nvSpPr>
          <p:cNvPr id="15" name="Text Box 464"/>
          <p:cNvSpPr txBox="1">
            <a:spLocks/>
          </p:cNvSpPr>
          <p:nvPr/>
        </p:nvSpPr>
        <p:spPr bwMode="auto">
          <a:xfrm>
            <a:off x="2935258" y="57562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D</a:t>
            </a:r>
          </a:p>
        </p:txBody>
      </p:sp>
      <p:sp>
        <p:nvSpPr>
          <p:cNvPr id="16" name="Text Box 465"/>
          <p:cNvSpPr txBox="1">
            <a:spLocks/>
          </p:cNvSpPr>
          <p:nvPr/>
        </p:nvSpPr>
        <p:spPr bwMode="auto">
          <a:xfrm>
            <a:off x="3505170" y="57562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D</a:t>
            </a:r>
          </a:p>
        </p:txBody>
      </p:sp>
      <p:sp>
        <p:nvSpPr>
          <p:cNvPr id="17" name="Text Box 466"/>
          <p:cNvSpPr txBox="1">
            <a:spLocks/>
          </p:cNvSpPr>
          <p:nvPr/>
        </p:nvSpPr>
        <p:spPr bwMode="auto">
          <a:xfrm>
            <a:off x="4079845" y="57562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D</a:t>
            </a:r>
          </a:p>
        </p:txBody>
      </p:sp>
      <p:sp>
        <p:nvSpPr>
          <p:cNvPr id="18" name="Text Box 467"/>
          <p:cNvSpPr txBox="1">
            <a:spLocks/>
          </p:cNvSpPr>
          <p:nvPr/>
        </p:nvSpPr>
        <p:spPr bwMode="auto">
          <a:xfrm>
            <a:off x="1903383" y="6188099"/>
            <a:ext cx="14128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x</a:t>
            </a:r>
          </a:p>
        </p:txBody>
      </p:sp>
      <p:sp>
        <p:nvSpPr>
          <p:cNvPr id="19" name="Text Box 468"/>
          <p:cNvSpPr txBox="1">
            <a:spLocks/>
          </p:cNvSpPr>
          <p:nvPr/>
        </p:nvSpPr>
        <p:spPr bwMode="auto">
          <a:xfrm>
            <a:off x="2338358" y="61880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D</a:t>
            </a:r>
          </a:p>
        </p:txBody>
      </p:sp>
      <p:sp>
        <p:nvSpPr>
          <p:cNvPr id="20" name="Text Box 469"/>
          <p:cNvSpPr txBox="1">
            <a:spLocks/>
          </p:cNvSpPr>
          <p:nvPr/>
        </p:nvSpPr>
        <p:spPr bwMode="auto">
          <a:xfrm>
            <a:off x="2917795" y="61880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D</a:t>
            </a:r>
          </a:p>
        </p:txBody>
      </p:sp>
      <p:sp>
        <p:nvSpPr>
          <p:cNvPr id="21" name="Text Box 470"/>
          <p:cNvSpPr txBox="1">
            <a:spLocks/>
          </p:cNvSpPr>
          <p:nvPr/>
        </p:nvSpPr>
        <p:spPr bwMode="auto">
          <a:xfrm>
            <a:off x="3487708" y="61880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D</a:t>
            </a:r>
          </a:p>
        </p:txBody>
      </p:sp>
      <p:sp>
        <p:nvSpPr>
          <p:cNvPr id="22" name="Text Box 471"/>
          <p:cNvSpPr txBox="1">
            <a:spLocks/>
          </p:cNvSpPr>
          <p:nvPr/>
        </p:nvSpPr>
        <p:spPr bwMode="auto">
          <a:xfrm>
            <a:off x="4060795" y="6188099"/>
            <a:ext cx="20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 i="1">
                <a:solidFill>
                  <a:srgbClr val="000000"/>
                </a:solidFill>
                <a:latin typeface="Times" pitchFamily="23" charset="-78"/>
                <a:sym typeface="Times" pitchFamily="23" charset="-78"/>
              </a:rPr>
              <a:t>D</a:t>
            </a:r>
          </a:p>
        </p:txBody>
      </p:sp>
      <p:sp>
        <p:nvSpPr>
          <p:cNvPr id="23" name="Text Box 472"/>
          <p:cNvSpPr txBox="1">
            <a:spLocks/>
          </p:cNvSpPr>
          <p:nvPr/>
        </p:nvSpPr>
        <p:spPr bwMode="auto">
          <a:xfrm>
            <a:off x="2087533" y="53244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=</a:t>
            </a:r>
          </a:p>
        </p:txBody>
      </p:sp>
      <p:sp>
        <p:nvSpPr>
          <p:cNvPr id="24" name="Text Box 473"/>
          <p:cNvSpPr txBox="1">
            <a:spLocks/>
          </p:cNvSpPr>
          <p:nvPr/>
        </p:nvSpPr>
        <p:spPr bwMode="auto">
          <a:xfrm>
            <a:off x="2122458" y="57562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=</a:t>
            </a:r>
          </a:p>
        </p:txBody>
      </p:sp>
      <p:sp>
        <p:nvSpPr>
          <p:cNvPr id="25" name="Text Box 474"/>
          <p:cNvSpPr txBox="1">
            <a:spLocks/>
          </p:cNvSpPr>
          <p:nvPr/>
        </p:nvSpPr>
        <p:spPr bwMode="auto">
          <a:xfrm>
            <a:off x="2104995" y="61880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=</a:t>
            </a:r>
          </a:p>
        </p:txBody>
      </p:sp>
      <p:sp>
        <p:nvSpPr>
          <p:cNvPr id="26" name="Text Box 475"/>
          <p:cNvSpPr txBox="1">
            <a:spLocks/>
          </p:cNvSpPr>
          <p:nvPr/>
        </p:nvSpPr>
        <p:spPr bwMode="auto">
          <a:xfrm>
            <a:off x="2651095" y="53244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+</a:t>
            </a:r>
          </a:p>
        </p:txBody>
      </p:sp>
      <p:sp>
        <p:nvSpPr>
          <p:cNvPr id="27" name="Text Box 476"/>
          <p:cNvSpPr txBox="1">
            <a:spLocks/>
          </p:cNvSpPr>
          <p:nvPr/>
        </p:nvSpPr>
        <p:spPr bwMode="auto">
          <a:xfrm>
            <a:off x="3221008" y="53244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+</a:t>
            </a:r>
          </a:p>
        </p:txBody>
      </p:sp>
      <p:sp>
        <p:nvSpPr>
          <p:cNvPr id="28" name="Text Box 477"/>
          <p:cNvSpPr txBox="1">
            <a:spLocks/>
          </p:cNvSpPr>
          <p:nvPr/>
        </p:nvSpPr>
        <p:spPr bwMode="auto">
          <a:xfrm>
            <a:off x="3790920" y="53244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+</a:t>
            </a:r>
          </a:p>
        </p:txBody>
      </p:sp>
      <p:sp>
        <p:nvSpPr>
          <p:cNvPr id="29" name="Text Box 478"/>
          <p:cNvSpPr txBox="1">
            <a:spLocks/>
          </p:cNvSpPr>
          <p:nvPr/>
        </p:nvSpPr>
        <p:spPr bwMode="auto">
          <a:xfrm>
            <a:off x="2714595" y="57562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+</a:t>
            </a:r>
          </a:p>
        </p:txBody>
      </p:sp>
      <p:sp>
        <p:nvSpPr>
          <p:cNvPr id="30" name="Text Box 479"/>
          <p:cNvSpPr txBox="1">
            <a:spLocks/>
          </p:cNvSpPr>
          <p:nvPr/>
        </p:nvSpPr>
        <p:spPr bwMode="auto">
          <a:xfrm>
            <a:off x="3282920" y="57562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+</a:t>
            </a:r>
          </a:p>
        </p:txBody>
      </p:sp>
      <p:sp>
        <p:nvSpPr>
          <p:cNvPr id="31" name="Text Box 480"/>
          <p:cNvSpPr txBox="1">
            <a:spLocks/>
          </p:cNvSpPr>
          <p:nvPr/>
        </p:nvSpPr>
        <p:spPr bwMode="auto">
          <a:xfrm>
            <a:off x="3859183" y="57562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+</a:t>
            </a:r>
          </a:p>
        </p:txBody>
      </p:sp>
      <p:sp>
        <p:nvSpPr>
          <p:cNvPr id="32" name="Text Box 481"/>
          <p:cNvSpPr txBox="1">
            <a:spLocks/>
          </p:cNvSpPr>
          <p:nvPr/>
        </p:nvSpPr>
        <p:spPr bwMode="auto">
          <a:xfrm>
            <a:off x="2695545" y="61880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+</a:t>
            </a:r>
          </a:p>
        </p:txBody>
      </p:sp>
      <p:sp>
        <p:nvSpPr>
          <p:cNvPr id="33" name="Text Box 482"/>
          <p:cNvSpPr txBox="1">
            <a:spLocks/>
          </p:cNvSpPr>
          <p:nvPr/>
        </p:nvSpPr>
        <p:spPr bwMode="auto">
          <a:xfrm>
            <a:off x="3263870" y="61880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+</a:t>
            </a:r>
          </a:p>
        </p:txBody>
      </p:sp>
      <p:sp>
        <p:nvSpPr>
          <p:cNvPr id="34" name="Text Box 483"/>
          <p:cNvSpPr txBox="1">
            <a:spLocks/>
          </p:cNvSpPr>
          <p:nvPr/>
        </p:nvSpPr>
        <p:spPr bwMode="auto">
          <a:xfrm>
            <a:off x="3840133" y="6188099"/>
            <a:ext cx="1555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+</a:t>
            </a:r>
          </a:p>
        </p:txBody>
      </p:sp>
      <p:sp>
        <p:nvSpPr>
          <p:cNvPr id="35" name="Freeform 484"/>
          <p:cNvSpPr>
            <a:spLocks/>
          </p:cNvSpPr>
          <p:nvPr/>
        </p:nvSpPr>
        <p:spPr bwMode="auto">
          <a:xfrm>
            <a:off x="334933" y="5861074"/>
            <a:ext cx="1079500" cy="215900"/>
          </a:xfrm>
          <a:custGeom>
            <a:avLst/>
            <a:gdLst>
              <a:gd name="T0" fmla="*/ 0 w 85"/>
              <a:gd name="T1" fmla="*/ 2147483647 h 17"/>
              <a:gd name="T2" fmla="*/ 2147483647 w 85"/>
              <a:gd name="T3" fmla="*/ 2147483647 h 17"/>
              <a:gd name="T4" fmla="*/ 2147483647 w 85"/>
              <a:gd name="T5" fmla="*/ 0 h 17"/>
              <a:gd name="T6" fmla="*/ 2147483647 w 85"/>
              <a:gd name="T7" fmla="*/ 2147483647 h 17"/>
              <a:gd name="T8" fmla="*/ 2147483647 w 85"/>
              <a:gd name="T9" fmla="*/ 2147483647 h 17"/>
              <a:gd name="T10" fmla="*/ 2147483647 w 85"/>
              <a:gd name="T11" fmla="*/ 2147483647 h 17"/>
              <a:gd name="T12" fmla="*/ 0 w 85"/>
              <a:gd name="T13" fmla="*/ 2147483647 h 17"/>
              <a:gd name="T14" fmla="*/ 2147483647 w 85"/>
              <a:gd name="T15" fmla="*/ 2147483647 h 17"/>
              <a:gd name="T16" fmla="*/ 0 w 85"/>
              <a:gd name="T17" fmla="*/ 2147483647 h 1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5"/>
              <a:gd name="T28" fmla="*/ 0 h 17"/>
              <a:gd name="T29" fmla="*/ 85 w 85"/>
              <a:gd name="T30" fmla="*/ 17 h 1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5" h="17">
                <a:moveTo>
                  <a:pt x="0" y="4"/>
                </a:moveTo>
                <a:lnTo>
                  <a:pt x="64" y="4"/>
                </a:lnTo>
                <a:lnTo>
                  <a:pt x="64" y="0"/>
                </a:lnTo>
                <a:lnTo>
                  <a:pt x="85" y="9"/>
                </a:lnTo>
                <a:lnTo>
                  <a:pt x="64" y="17"/>
                </a:lnTo>
                <a:lnTo>
                  <a:pt x="64" y="13"/>
                </a:lnTo>
                <a:lnTo>
                  <a:pt x="0" y="13"/>
                </a:lnTo>
                <a:lnTo>
                  <a:pt x="11" y="9"/>
                </a:lnTo>
                <a:lnTo>
                  <a:pt x="0" y="4"/>
                </a:lnTo>
              </a:path>
            </a:pathLst>
          </a:custGeom>
          <a:solidFill>
            <a:srgbClr val="CCFF98"/>
          </a:solidFill>
          <a:ln w="9525">
            <a:noFill/>
            <a:round/>
            <a:headEnd/>
            <a:tailEnd/>
          </a:ln>
        </p:spPr>
        <p:txBody>
          <a:bodyPr lIns="91432" tIns="45715" rIns="91432" bIns="45715"/>
          <a:lstStyle/>
          <a:p>
            <a:endParaRPr lang="en-US"/>
          </a:p>
        </p:txBody>
      </p:sp>
      <p:sp>
        <p:nvSpPr>
          <p:cNvPr id="36" name="Freeform 485"/>
          <p:cNvSpPr>
            <a:spLocks/>
          </p:cNvSpPr>
          <p:nvPr/>
        </p:nvSpPr>
        <p:spPr bwMode="auto">
          <a:xfrm>
            <a:off x="285720" y="5848374"/>
            <a:ext cx="1154113" cy="242888"/>
          </a:xfrm>
          <a:custGeom>
            <a:avLst/>
            <a:gdLst>
              <a:gd name="T0" fmla="*/ 0 w 91"/>
              <a:gd name="T1" fmla="*/ 2147483647 h 19"/>
              <a:gd name="T2" fmla="*/ 2147483647 w 91"/>
              <a:gd name="T3" fmla="*/ 2147483647 h 19"/>
              <a:gd name="T4" fmla="*/ 2147483647 w 91"/>
              <a:gd name="T5" fmla="*/ 2147483647 h 19"/>
              <a:gd name="T6" fmla="*/ 2147483647 w 91"/>
              <a:gd name="T7" fmla="*/ 0 h 19"/>
              <a:gd name="T8" fmla="*/ 2147483647 w 91"/>
              <a:gd name="T9" fmla="*/ 2147483647 h 19"/>
              <a:gd name="T10" fmla="*/ 2147483647 w 91"/>
              <a:gd name="T11" fmla="*/ 2147483647 h 19"/>
              <a:gd name="T12" fmla="*/ 2147483647 w 91"/>
              <a:gd name="T13" fmla="*/ 2147483647 h 19"/>
              <a:gd name="T14" fmla="*/ 2147483647 w 91"/>
              <a:gd name="T15" fmla="*/ 2147483647 h 19"/>
              <a:gd name="T16" fmla="*/ 0 w 91"/>
              <a:gd name="T17" fmla="*/ 2147483647 h 19"/>
              <a:gd name="T18" fmla="*/ 2147483647 w 91"/>
              <a:gd name="T19" fmla="*/ 2147483647 h 19"/>
              <a:gd name="T20" fmla="*/ 2147483647 w 91"/>
              <a:gd name="T21" fmla="*/ 2147483647 h 19"/>
              <a:gd name="T22" fmla="*/ 0 w 91"/>
              <a:gd name="T23" fmla="*/ 2147483647 h 19"/>
              <a:gd name="T24" fmla="*/ 0 w 91"/>
              <a:gd name="T25" fmla="*/ 2147483647 h 1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1"/>
              <a:gd name="T40" fmla="*/ 0 h 19"/>
              <a:gd name="T41" fmla="*/ 91 w 91"/>
              <a:gd name="T42" fmla="*/ 19 h 1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1" h="19">
                <a:moveTo>
                  <a:pt x="0" y="5"/>
                </a:moveTo>
                <a:lnTo>
                  <a:pt x="68" y="5"/>
                </a:lnTo>
                <a:lnTo>
                  <a:pt x="67" y="5"/>
                </a:lnTo>
                <a:lnTo>
                  <a:pt x="67" y="0"/>
                </a:lnTo>
                <a:lnTo>
                  <a:pt x="91" y="10"/>
                </a:lnTo>
                <a:lnTo>
                  <a:pt x="67" y="19"/>
                </a:lnTo>
                <a:lnTo>
                  <a:pt x="67" y="14"/>
                </a:lnTo>
                <a:lnTo>
                  <a:pt x="68" y="15"/>
                </a:lnTo>
                <a:lnTo>
                  <a:pt x="0" y="15"/>
                </a:lnTo>
                <a:lnTo>
                  <a:pt x="14" y="9"/>
                </a:lnTo>
                <a:lnTo>
                  <a:pt x="14" y="10"/>
                </a:lnTo>
                <a:lnTo>
                  <a:pt x="0" y="5"/>
                </a:lnTo>
                <a:close/>
              </a:path>
            </a:pathLst>
          </a:custGeom>
          <a:solidFill>
            <a:srgbClr val="009898"/>
          </a:solidFill>
          <a:ln w="9525">
            <a:noFill/>
            <a:round/>
            <a:headEnd/>
            <a:tailEnd/>
          </a:ln>
        </p:spPr>
        <p:txBody>
          <a:bodyPr lIns="91432" tIns="45715" rIns="91432" bIns="45715"/>
          <a:lstStyle/>
          <a:p>
            <a:endParaRPr lang="en-US"/>
          </a:p>
        </p:txBody>
      </p:sp>
      <p:sp>
        <p:nvSpPr>
          <p:cNvPr id="37" name="Freeform 486"/>
          <p:cNvSpPr>
            <a:spLocks/>
          </p:cNvSpPr>
          <p:nvPr/>
        </p:nvSpPr>
        <p:spPr bwMode="auto">
          <a:xfrm>
            <a:off x="334933" y="5861074"/>
            <a:ext cx="1076325" cy="215900"/>
          </a:xfrm>
          <a:custGeom>
            <a:avLst/>
            <a:gdLst>
              <a:gd name="T0" fmla="*/ 2147483647 w 85"/>
              <a:gd name="T1" fmla="*/ 2147483647 h 17"/>
              <a:gd name="T2" fmla="*/ 0 w 85"/>
              <a:gd name="T3" fmla="*/ 2147483647 h 17"/>
              <a:gd name="T4" fmla="*/ 0 w 85"/>
              <a:gd name="T5" fmla="*/ 2147483647 h 17"/>
              <a:gd name="T6" fmla="*/ 2147483647 w 85"/>
              <a:gd name="T7" fmla="*/ 2147483647 h 17"/>
              <a:gd name="T8" fmla="*/ 2147483647 w 85"/>
              <a:gd name="T9" fmla="*/ 2147483647 h 17"/>
              <a:gd name="T10" fmla="*/ 2147483647 w 85"/>
              <a:gd name="T11" fmla="*/ 2147483647 h 17"/>
              <a:gd name="T12" fmla="*/ 2147483647 w 85"/>
              <a:gd name="T13" fmla="*/ 2147483647 h 17"/>
              <a:gd name="T14" fmla="*/ 2147483647 w 85"/>
              <a:gd name="T15" fmla="*/ 2147483647 h 17"/>
              <a:gd name="T16" fmla="*/ 2147483647 w 85"/>
              <a:gd name="T17" fmla="*/ 2147483647 h 17"/>
              <a:gd name="T18" fmla="*/ 2147483647 w 85"/>
              <a:gd name="T19" fmla="*/ 0 h 17"/>
              <a:gd name="T20" fmla="*/ 2147483647 w 85"/>
              <a:gd name="T21" fmla="*/ 2147483647 h 17"/>
              <a:gd name="T22" fmla="*/ 0 w 85"/>
              <a:gd name="T23" fmla="*/ 2147483647 h 17"/>
              <a:gd name="T24" fmla="*/ 0 w 85"/>
              <a:gd name="T25" fmla="*/ 2147483647 h 17"/>
              <a:gd name="T26" fmla="*/ 2147483647 w 85"/>
              <a:gd name="T27" fmla="*/ 2147483647 h 17"/>
              <a:gd name="T28" fmla="*/ 2147483647 w 85"/>
              <a:gd name="T29" fmla="*/ 2147483647 h 1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85"/>
              <a:gd name="T46" fmla="*/ 0 h 17"/>
              <a:gd name="T47" fmla="*/ 85 w 85"/>
              <a:gd name="T48" fmla="*/ 17 h 1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85" h="17">
                <a:moveTo>
                  <a:pt x="13" y="9"/>
                </a:moveTo>
                <a:lnTo>
                  <a:pt x="0" y="13"/>
                </a:lnTo>
                <a:lnTo>
                  <a:pt x="0" y="12"/>
                </a:lnTo>
                <a:lnTo>
                  <a:pt x="64" y="12"/>
                </a:lnTo>
                <a:lnTo>
                  <a:pt x="64" y="17"/>
                </a:lnTo>
                <a:lnTo>
                  <a:pt x="63" y="16"/>
                </a:lnTo>
                <a:lnTo>
                  <a:pt x="85" y="8"/>
                </a:lnTo>
                <a:lnTo>
                  <a:pt x="85" y="9"/>
                </a:lnTo>
                <a:lnTo>
                  <a:pt x="63" y="1"/>
                </a:lnTo>
                <a:lnTo>
                  <a:pt x="64" y="0"/>
                </a:lnTo>
                <a:lnTo>
                  <a:pt x="64" y="5"/>
                </a:lnTo>
                <a:lnTo>
                  <a:pt x="0" y="5"/>
                </a:lnTo>
                <a:lnTo>
                  <a:pt x="0" y="4"/>
                </a:lnTo>
                <a:lnTo>
                  <a:pt x="13" y="9"/>
                </a:lnTo>
                <a:close/>
              </a:path>
            </a:pathLst>
          </a:custGeom>
          <a:solidFill>
            <a:srgbClr val="009898"/>
          </a:solidFill>
          <a:ln w="9525">
            <a:noFill/>
            <a:round/>
            <a:headEnd/>
            <a:tailEnd/>
          </a:ln>
        </p:spPr>
        <p:txBody>
          <a:bodyPr lIns="91432" tIns="45715" rIns="91432" bIns="45715"/>
          <a:lstStyle/>
          <a:p>
            <a:endParaRPr lang="en-US"/>
          </a:p>
        </p:txBody>
      </p:sp>
      <p:sp>
        <p:nvSpPr>
          <p:cNvPr id="38" name="Rectangle 487"/>
          <p:cNvSpPr>
            <a:spLocks/>
          </p:cNvSpPr>
          <p:nvPr/>
        </p:nvSpPr>
        <p:spPr bwMode="auto">
          <a:xfrm>
            <a:off x="4870420" y="5619774"/>
            <a:ext cx="3960813" cy="70008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lIns="91432" tIns="45715" rIns="91432" bIns="45715"/>
          <a:lstStyle/>
          <a:p>
            <a:endParaRPr lang="en-US"/>
          </a:p>
        </p:txBody>
      </p:sp>
      <p:sp>
        <p:nvSpPr>
          <p:cNvPr id="39" name="Text Box 488"/>
          <p:cNvSpPr txBox="1">
            <a:spLocks/>
          </p:cNvSpPr>
          <p:nvPr/>
        </p:nvSpPr>
        <p:spPr bwMode="auto">
          <a:xfrm>
            <a:off x="4960908" y="5661049"/>
            <a:ext cx="400208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100">
                <a:solidFill>
                  <a:srgbClr val="000000"/>
                </a:solidFill>
                <a:latin typeface="Tahoma_27_0_02271048" pitchFamily="7" charset="0"/>
              </a:rPr>
              <a:t>T</a:t>
            </a:r>
            <a:r>
              <a:rPr lang="de-DE" sz="210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h</a:t>
            </a:r>
            <a:r>
              <a:rPr lang="de-DE" sz="2100">
                <a:solidFill>
                  <a:srgbClr val="000000"/>
                </a:solidFill>
                <a:latin typeface="Tahoma_27_0_02271048" pitchFamily="7" charset="0"/>
              </a:rPr>
              <a:t>e encoder can be implemented</a:t>
            </a:r>
          </a:p>
        </p:txBody>
      </p:sp>
      <p:sp>
        <p:nvSpPr>
          <p:cNvPr id="40" name="Text Box 489"/>
          <p:cNvSpPr txBox="1">
            <a:spLocks/>
          </p:cNvSpPr>
          <p:nvPr/>
        </p:nvSpPr>
        <p:spPr bwMode="auto">
          <a:xfrm>
            <a:off x="4960908" y="5965849"/>
            <a:ext cx="245268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100">
                <a:solidFill>
                  <a:srgbClr val="000000"/>
                </a:solidFill>
                <a:latin typeface="Tahoma_27_0_02271048" pitchFamily="7" charset="0"/>
              </a:rPr>
              <a:t>with three OR gates.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Encoder</a:t>
            </a:r>
            <a:endParaRPr lang="ar-SA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071678"/>
            <a:ext cx="7215238" cy="331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5426601"/>
            <a:ext cx="4251256" cy="143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500063" y="1428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Combinational Circuits</a:t>
            </a:r>
            <a:endParaRPr lang="ar-SA" smtClean="0"/>
          </a:p>
        </p:txBody>
      </p:sp>
      <p:pic>
        <p:nvPicPr>
          <p:cNvPr id="512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85813" y="2214563"/>
            <a:ext cx="7886700" cy="40671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1143000"/>
          </a:xfrm>
        </p:spPr>
        <p:txBody>
          <a:bodyPr/>
          <a:lstStyle/>
          <a:p>
            <a:r>
              <a:rPr lang="de-DE" dirty="0" smtClean="0">
                <a:solidFill>
                  <a:srgbClr val="323299"/>
                </a:solidFill>
                <a:latin typeface="Arial" pitchFamily="34" charset="0"/>
                <a:sym typeface="Arial" pitchFamily="34" charset="0"/>
              </a:rPr>
              <a:t>Priority Encoder</a:t>
            </a:r>
            <a:br>
              <a:rPr lang="de-DE" dirty="0" smtClean="0">
                <a:solidFill>
                  <a:srgbClr val="323299"/>
                </a:solidFill>
                <a:latin typeface="Arial" pitchFamily="34" charset="0"/>
                <a:sym typeface="Arial" pitchFamily="34" charset="0"/>
              </a:rPr>
            </a:br>
            <a:endParaRPr lang="ar-SA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85926"/>
            <a:ext cx="6429387" cy="3488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5429264"/>
            <a:ext cx="2928958" cy="112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3299"/>
                </a:solidFill>
                <a:latin typeface="Arial" pitchFamily="34" charset="0"/>
                <a:sym typeface="Arial" pitchFamily="34" charset="0"/>
              </a:rPr>
              <a:t>Priority Encoder</a:t>
            </a:r>
            <a:br>
              <a:rPr lang="de-DE" dirty="0" smtClean="0">
                <a:solidFill>
                  <a:srgbClr val="323299"/>
                </a:solidFill>
                <a:latin typeface="Arial" pitchFamily="34" charset="0"/>
                <a:sym typeface="Arial" pitchFamily="34" charset="0"/>
              </a:rPr>
            </a:br>
            <a:endParaRPr lang="ar-SA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357430"/>
            <a:ext cx="8143899" cy="400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3299"/>
                </a:solidFill>
                <a:latin typeface="Arial" pitchFamily="34" charset="0"/>
                <a:sym typeface="Arial" pitchFamily="34" charset="0"/>
              </a:rPr>
              <a:t>Priority Encoder</a:t>
            </a:r>
            <a:br>
              <a:rPr lang="de-DE" dirty="0" smtClean="0">
                <a:solidFill>
                  <a:srgbClr val="323299"/>
                </a:solidFill>
                <a:latin typeface="Arial" pitchFamily="34" charset="0"/>
                <a:sym typeface="Arial" pitchFamily="34" charset="0"/>
              </a:rPr>
            </a:br>
            <a:endParaRPr lang="ar-SA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857364"/>
            <a:ext cx="7404338" cy="341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5322083"/>
            <a:ext cx="3214710" cy="1535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3299"/>
                </a:solidFill>
                <a:latin typeface="Arial" pitchFamily="34" charset="0"/>
                <a:sym typeface="Arial" pitchFamily="34" charset="0"/>
              </a:rPr>
              <a:t>4-11 Multiplexers</a:t>
            </a:r>
            <a:br>
              <a:rPr lang="de-DE" dirty="0" smtClean="0">
                <a:solidFill>
                  <a:srgbClr val="323299"/>
                </a:solidFill>
                <a:latin typeface="Arial" pitchFamily="34" charset="0"/>
                <a:sym typeface="Arial" pitchFamily="34" charset="0"/>
              </a:rPr>
            </a:br>
            <a:endParaRPr lang="ar-SA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928802"/>
            <a:ext cx="8420634" cy="450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4-to-1-line multiplexer</a:t>
            </a:r>
            <a:br>
              <a:rPr lang="de-DE" dirty="0" smtClean="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</a:br>
            <a:endParaRPr lang="ar-SA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1928802"/>
            <a:ext cx="6786610" cy="4519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</p:spPr>
        <p:txBody>
          <a:bodyPr/>
          <a:lstStyle/>
          <a:p>
            <a:r>
              <a:rPr lang="de-DE" sz="3600" dirty="0" smtClean="0">
                <a:solidFill>
                  <a:srgbClr val="000000"/>
                </a:solidFill>
                <a:latin typeface="Tahoma_27_0_02271048" pitchFamily="7" charset="0"/>
              </a:rPr>
              <a:t>Quadruple two-to-one-line multiplexer</a:t>
            </a:r>
            <a:br>
              <a:rPr lang="de-DE" sz="3600" dirty="0" smtClean="0">
                <a:solidFill>
                  <a:srgbClr val="000000"/>
                </a:solidFill>
                <a:latin typeface="Tahoma_27_0_02271048" pitchFamily="7" charset="0"/>
              </a:rPr>
            </a:br>
            <a:endParaRPr lang="ar-SA" sz="36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1785926"/>
            <a:ext cx="4953013" cy="466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>
                <a:solidFill>
                  <a:srgbClr val="323299"/>
                </a:solidFill>
                <a:latin typeface="Arial" pitchFamily="34" charset="0"/>
                <a:sym typeface="Arial" pitchFamily="34" charset="0"/>
              </a:rPr>
              <a:t>Boolean function implementation</a:t>
            </a:r>
            <a:br>
              <a:rPr lang="de-DE" sz="3600" dirty="0" smtClean="0">
                <a:solidFill>
                  <a:srgbClr val="323299"/>
                </a:solidFill>
                <a:latin typeface="Arial" pitchFamily="34" charset="0"/>
                <a:sym typeface="Arial" pitchFamily="34" charset="0"/>
              </a:rPr>
            </a:br>
            <a:endParaRPr lang="ar-SA" sz="36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071678"/>
            <a:ext cx="7715272" cy="415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 sz="36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928802"/>
            <a:ext cx="7415236" cy="458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 sz="36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000240"/>
            <a:ext cx="7305695" cy="453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Three-State Gate</a:t>
            </a:r>
            <a:endParaRPr lang="ar-SA" sz="36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000240"/>
            <a:ext cx="835342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5715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Analysis Procedure</a:t>
            </a:r>
            <a:endParaRPr lang="ar-SA" smtClean="0"/>
          </a:p>
        </p:txBody>
      </p:sp>
      <p:pic>
        <p:nvPicPr>
          <p:cNvPr id="614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928688" y="1714500"/>
            <a:ext cx="721677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Four-to-One-Line Multiplexer</a:t>
            </a:r>
            <a:endParaRPr lang="ar-SA" sz="36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071678"/>
            <a:ext cx="7215238" cy="429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914400" y="1428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Analysis Procedure Example</a:t>
            </a:r>
            <a:endParaRPr lang="ar-SA" smtClean="0"/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3" y="1857375"/>
            <a:ext cx="7239000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28625" y="1428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Analysis Procedure Example</a:t>
            </a:r>
            <a:endParaRPr lang="ar-SA" smtClean="0"/>
          </a:p>
        </p:txBody>
      </p:sp>
      <p:pic>
        <p:nvPicPr>
          <p:cNvPr id="819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143000" y="1714500"/>
            <a:ext cx="5864225" cy="4876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Truth Table</a:t>
            </a:r>
            <a:endParaRPr lang="ar-SA" smtClean="0"/>
          </a:p>
        </p:txBody>
      </p:sp>
      <p:pic>
        <p:nvPicPr>
          <p:cNvPr id="92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42938" y="2000250"/>
            <a:ext cx="798988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500063" y="1428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Design Procedure</a:t>
            </a:r>
            <a:endParaRPr lang="ar-SA" smtClean="0"/>
          </a:p>
        </p:txBody>
      </p:sp>
      <p:pic>
        <p:nvPicPr>
          <p:cNvPr id="1024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85813" y="1785938"/>
            <a:ext cx="7943850" cy="45259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pter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chapter4</Template>
  <TotalTime>146</TotalTime>
  <Words>243</Words>
  <Application>Microsoft Office PowerPoint</Application>
  <PresentationFormat>On-screen Show (4:3)</PresentationFormat>
  <Paragraphs>93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chapter4</vt:lpstr>
      <vt:lpstr>Combinational Logic</vt:lpstr>
      <vt:lpstr>Outline</vt:lpstr>
      <vt:lpstr>Introduction</vt:lpstr>
      <vt:lpstr>Combinational Circuits</vt:lpstr>
      <vt:lpstr>Analysis Procedure</vt:lpstr>
      <vt:lpstr>Analysis Procedure Example</vt:lpstr>
      <vt:lpstr>Analysis Procedure Example</vt:lpstr>
      <vt:lpstr>Truth Table</vt:lpstr>
      <vt:lpstr>Design Procedure</vt:lpstr>
      <vt:lpstr>BCD To Excess-3 Code Conversion</vt:lpstr>
      <vt:lpstr>BCD To Excess-3 Code Conversion</vt:lpstr>
      <vt:lpstr>BCD To Excess-3 Code Conversion</vt:lpstr>
      <vt:lpstr>Logic diagram for BCD-to-excess-3 Converter</vt:lpstr>
      <vt:lpstr>1-Bit Half Adder</vt:lpstr>
      <vt:lpstr>Implementation of Half Adder</vt:lpstr>
      <vt:lpstr>1- Bit Full Adder</vt:lpstr>
      <vt:lpstr>Implementation of full adder in sum-of-products form</vt:lpstr>
      <vt:lpstr>Implementation of Full Adder With Two Half Adders and an OR gate</vt:lpstr>
      <vt:lpstr>4- Bit Full Adder</vt:lpstr>
      <vt:lpstr>Carry Lookahead Adder (1/7)</vt:lpstr>
      <vt:lpstr>Carry Lookahead Adder (2/7)</vt:lpstr>
      <vt:lpstr>PowerPoint Presentation</vt:lpstr>
      <vt:lpstr>Carry Lookahead Adder (4/7)</vt:lpstr>
      <vt:lpstr>Carry Lookahead Adder (5/7)</vt:lpstr>
      <vt:lpstr>4-Bit Adder/Subtractor</vt:lpstr>
      <vt:lpstr>Overflow Discussion</vt:lpstr>
      <vt:lpstr>BCD Adder</vt:lpstr>
      <vt:lpstr>Truth Table of BCD Adder</vt:lpstr>
      <vt:lpstr>Logic Diagram of BCD Adder</vt:lpstr>
      <vt:lpstr>Binary Multiplier</vt:lpstr>
      <vt:lpstr>Bit by 3-Bit Binary Multiplier</vt:lpstr>
      <vt:lpstr>Decoder</vt:lpstr>
      <vt:lpstr>Three-to-Eight Line Decoder</vt:lpstr>
      <vt:lpstr>Demultiplexer</vt:lpstr>
      <vt:lpstr>PowerPoint Presentation</vt:lpstr>
      <vt:lpstr>PowerPoint Presentation</vt:lpstr>
      <vt:lpstr>Implementation</vt:lpstr>
      <vt:lpstr>Encoder</vt:lpstr>
      <vt:lpstr>Encoder</vt:lpstr>
      <vt:lpstr>Priority Encoder </vt:lpstr>
      <vt:lpstr>Priority Encoder </vt:lpstr>
      <vt:lpstr>Priority Encoder </vt:lpstr>
      <vt:lpstr>4-11 Multiplexers </vt:lpstr>
      <vt:lpstr>4-to-1-line multiplexer </vt:lpstr>
      <vt:lpstr>Quadruple two-to-one-line multiplexer </vt:lpstr>
      <vt:lpstr>Boolean function implementation </vt:lpstr>
      <vt:lpstr>PowerPoint Presentation</vt:lpstr>
      <vt:lpstr>PowerPoint Presentation</vt:lpstr>
      <vt:lpstr>Three-State Gate</vt:lpstr>
      <vt:lpstr>Four-to-One-Line Multiplexer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Combinational Logic</dc:title>
  <dc:creator>user</dc:creator>
  <cp:lastModifiedBy>anooja_j</cp:lastModifiedBy>
  <cp:revision>8</cp:revision>
  <dcterms:created xsi:type="dcterms:W3CDTF">2010-05-09T05:14:09Z</dcterms:created>
  <dcterms:modified xsi:type="dcterms:W3CDTF">2022-09-15T07:54:16Z</dcterms:modified>
</cp:coreProperties>
</file>